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4"/>
  </p:notesMasterIdLst>
  <p:handoutMasterIdLst>
    <p:handoutMasterId r:id="rId65"/>
  </p:handoutMasterIdLst>
  <p:sldIdLst>
    <p:sldId id="326" r:id="rId2"/>
    <p:sldId id="282" r:id="rId3"/>
    <p:sldId id="283" r:id="rId4"/>
    <p:sldId id="322" r:id="rId5"/>
    <p:sldId id="285" r:id="rId6"/>
    <p:sldId id="317" r:id="rId7"/>
    <p:sldId id="318" r:id="rId8"/>
    <p:sldId id="319" r:id="rId9"/>
    <p:sldId id="320" r:id="rId10"/>
    <p:sldId id="287" r:id="rId11"/>
    <p:sldId id="288" r:id="rId12"/>
    <p:sldId id="259" r:id="rId13"/>
    <p:sldId id="262" r:id="rId14"/>
    <p:sldId id="263" r:id="rId15"/>
    <p:sldId id="264" r:id="rId16"/>
    <p:sldId id="291" r:id="rId17"/>
    <p:sldId id="292" r:id="rId18"/>
    <p:sldId id="330" r:id="rId19"/>
    <p:sldId id="293" r:id="rId20"/>
    <p:sldId id="294" r:id="rId21"/>
    <p:sldId id="339" r:id="rId22"/>
    <p:sldId id="295" r:id="rId23"/>
    <p:sldId id="296" r:id="rId24"/>
    <p:sldId id="327" r:id="rId25"/>
    <p:sldId id="269" r:id="rId26"/>
    <p:sldId id="329" r:id="rId27"/>
    <p:sldId id="289" r:id="rId28"/>
    <p:sldId id="297" r:id="rId29"/>
    <p:sldId id="298" r:id="rId30"/>
    <p:sldId id="299" r:id="rId31"/>
    <p:sldId id="300" r:id="rId32"/>
    <p:sldId id="332" r:id="rId33"/>
    <p:sldId id="301" r:id="rId34"/>
    <p:sldId id="290" r:id="rId35"/>
    <p:sldId id="276" r:id="rId36"/>
    <p:sldId id="279" r:id="rId37"/>
    <p:sldId id="280" r:id="rId38"/>
    <p:sldId id="302" r:id="rId39"/>
    <p:sldId id="257" r:id="rId40"/>
    <p:sldId id="277" r:id="rId41"/>
    <p:sldId id="328" r:id="rId42"/>
    <p:sldId id="278" r:id="rId43"/>
    <p:sldId id="281" r:id="rId44"/>
    <p:sldId id="303" r:id="rId45"/>
    <p:sldId id="324" r:id="rId46"/>
    <p:sldId id="325" r:id="rId47"/>
    <p:sldId id="315" r:id="rId48"/>
    <p:sldId id="321" r:id="rId49"/>
    <p:sldId id="307" r:id="rId50"/>
    <p:sldId id="308" r:id="rId51"/>
    <p:sldId id="309" r:id="rId52"/>
    <p:sldId id="310" r:id="rId53"/>
    <p:sldId id="311" r:id="rId54"/>
    <p:sldId id="337" r:id="rId55"/>
    <p:sldId id="313" r:id="rId56"/>
    <p:sldId id="275" r:id="rId57"/>
    <p:sldId id="312" r:id="rId58"/>
    <p:sldId id="334" r:id="rId59"/>
    <p:sldId id="333" r:id="rId60"/>
    <p:sldId id="335" r:id="rId61"/>
    <p:sldId id="336" r:id="rId62"/>
    <p:sldId id="32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A063A"/>
    <a:srgbClr val="FF0000"/>
    <a:srgbClr val="EC04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theme" Target="theme/theme1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notesMaster" Target="notesMasters/notesMaster1.xml" /><Relationship Id="rId69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viewProps" Target="view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package" Target="../embeddings/Microsoft_Office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Protein</c:v>
                </c:pt>
                <c:pt idx="1">
                  <c:v>Enzyme</c:v>
                </c:pt>
                <c:pt idx="2">
                  <c:v>other subtance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8.0000000000000224E-2</c:v>
                </c:pt>
                <c:pt idx="2">
                  <c:v>2.0000000000000052E-2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E-4C45-A11D-28C568519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 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0.46667</cdr:x>
      <cdr:y>2.67824E-7</cdr:y>
    </cdr:from>
    <cdr:to>
      <cdr:x>1</cdr:x>
      <cdr:y>0.14583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5264B82-39E1-9588-21C1-629B622F3E5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67200" y="1"/>
          <a:ext cx="4876800" cy="54451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F0529-B9AD-42E6-8F7C-8FDC2124CA2B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79177-7D4D-4A9B-8920-1163CB161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44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DB6B8-D15D-45BE-B5CD-0414F35A5F3F}" type="datetimeFigureOut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11475-3E6E-448F-AE68-E528BE7BD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50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11475-3E6E-448F-AE68-E528BE7BD0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bb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11475-3E6E-448F-AE68-E528BE7BD0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bb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7A7D-D345-47BA-9E6B-BDED62F07E3A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7DAB-EB11-43AF-AF85-728DD7E347B3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AFAD-A135-4C4D-8232-B1113D772FF7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D9B7-7AA0-4C94-86FB-BE3EBE4226D2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F4C-C1B2-427C-B167-B1B7E51B68FB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76F7-2159-4A24-AEF7-381E607D1ACC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7762-5953-47EA-B23E-9B7F51D43507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C56-D3DE-4D7C-BE3D-FA38D4E4AE5E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D209-849A-4456-B40A-DC31C50D3845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5364-C215-4E1B-8475-39EAC344BE3E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569B-EBDF-4AC4-939A-747E4D06FE57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2C17-2EB7-43C6-8702-F04E00944775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90BCB-8FE9-4777-938D-8B6991D4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49.gif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SNAKES OF JALGAON DISTRICT</a:t>
            </a:r>
            <a:r>
              <a:rPr lang="en-US" sz="5400" dirty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(MS)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0" y="2990433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</a:rPr>
              <a:t>Presented By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B0F0"/>
                </a:solidFill>
                <a:latin typeface="Franklin Gothic Medium" pitchFamily="34" charset="0"/>
              </a:rPr>
              <a:t>DR.  N. H. DESALE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B0F0"/>
                </a:solidFill>
                <a:latin typeface="Franklin Gothic Medium" pitchFamily="34" charset="0"/>
              </a:rPr>
              <a:t>Department of Zoology,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B0F0"/>
                </a:solidFill>
                <a:latin typeface="Franklin Gothic Medium" pitchFamily="34" charset="0"/>
              </a:rPr>
              <a:t>Kisan College, Parola, Dist. Jalgaon (MS)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Monotype Corsiva" pitchFamily="66" charset="0"/>
              </a:rPr>
              <a:t>TYPES OF SNAKES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14600"/>
            <a:ext cx="7470648" cy="4038600"/>
          </a:xfrm>
        </p:spPr>
        <p:txBody>
          <a:bodyPr/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Non venomous snakes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Semi venomous snakes</a:t>
            </a:r>
            <a:endParaRPr lang="en-US" sz="48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rgbClr val="EC0499"/>
                </a:solidFill>
                <a:latin typeface="Times New Roman" pitchFamily="18" charset="0"/>
                <a:cs typeface="Times New Roman" pitchFamily="18" charset="0"/>
              </a:rPr>
              <a:t>venomous snakes</a:t>
            </a:r>
            <a:endParaRPr lang="en-US" sz="4800" dirty="0">
              <a:solidFill>
                <a:srgbClr val="EC04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534400" cy="32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Non venomous snakes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y Works\Image\Snake Photo\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5301344" cy="510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Worm 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Snakes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524000"/>
            <a:ext cx="3733800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Ramphotyphlops braminus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12.5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23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Reddish Brown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Rounded &amp; Tail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Narrow</a:t>
            </a:r>
          </a:p>
          <a:p>
            <a:r>
              <a:rPr lang="en-US" sz="2800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</a:t>
            </a:r>
            <a:r>
              <a:rPr lang="en-US" sz="28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Moist soil 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My Works\Image\Snake Photo\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1295400"/>
            <a:ext cx="4571999" cy="556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8610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Indian Rock Python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143000"/>
            <a:ext cx="441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Python molurus molurus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300 cm(9ft)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760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Grayish or faint 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brownish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Large, Head  triangular and tail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all over forest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My Works\Image\Snake Photo\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191000" cy="533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8229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Sand Boa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318022"/>
            <a:ext cx="4876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Gongylophis conicus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Mottled Brown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body short &amp; Heavy tail short &amp; tapering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Habitat: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Dry place, nocturnal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My Works\Image\Snake Photo\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49580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Red Sand Boa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524001"/>
            <a:ext cx="411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Eryx  johnii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75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Reddish or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blackish  Brown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Rounded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 </a:t>
            </a:r>
            <a:r>
              <a:rPr lang="en-US" sz="2400" b="1" dirty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speedy and deep burrower &amp; found in dry places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52400"/>
            <a:ext cx="6934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Wolf Snakes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5122" name="Picture 2" descr="F:\new snake project\snake photo\Wolf 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495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48200" y="1318022"/>
            <a:ext cx="4114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Lycodon aulicus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Reddish  Brown with whitish yellow bands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Triangular head with rounded body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Found near human habitation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"/>
            <a:ext cx="7391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Banded Kukri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6146" name="Picture 2" descr="F:\new snake project\snake photo\Banded Kuk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962399" cy="48620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24400" y="1318022"/>
            <a:ext cx="411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Oligodon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ornensis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35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Grayish &amp; reddish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brown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 head V shaped mark &amp; 20 black bands on body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Desert hollow tree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Franklin Gothic Medium" pitchFamily="34" charset="0"/>
              </a:rPr>
              <a:t>Albino Banded Kukri</a:t>
            </a:r>
            <a:endParaRPr lang="en-IN" sz="5400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  <p:pic>
        <p:nvPicPr>
          <p:cNvPr id="5122" name="Picture 2" descr="C:\Users\lnsv\AppData\Local\Temp\Rar$DI42.834\albino kukri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"/>
            <a:ext cx="6705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Green  </a:t>
            </a: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Keel </a:t>
            </a: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back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7170" name="Picture 2" descr="F:\new snake project\snake photo\Green keel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44196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318022"/>
            <a:ext cx="4572000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Macropisthodon plumbicalor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Mottled Brown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body short &amp; Heavy tail short &amp; tapering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Grass land, forest, near human habitation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new snake project\VIMP InfoOfSnake\I10-72-snak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811311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Impact" pitchFamily="34" charset="0"/>
              </a:rPr>
              <a:t>EVOLUTION OF SNAKES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81001"/>
            <a:ext cx="8915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Checkered Keel back Water snake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8194" name="Picture 2" descr="F:\new snake project\snake photo\Checkered keelback water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410200" cy="4953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0" y="1447800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Xenoctrophis piscator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175cm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Black &amp; yellow check  alternately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Laterally  compressed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River, pond 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CHECKERED KEELBACK</a:t>
            </a:r>
          </a:p>
        </p:txBody>
      </p:sp>
      <p:pic>
        <p:nvPicPr>
          <p:cNvPr id="4" name="Content Placeholder 3" descr="F:\new snake project\snake photo\Checkered keelback watersnak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2296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1"/>
            <a:ext cx="6858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Trinket Snakes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9218" name="Picture 2" descr="F:\new snake project\snake photo\Trinket 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1816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257800" y="1225689"/>
            <a:ext cx="41148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Coeloganthus helena helena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70c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168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Body ornamented with  cross board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cylindrical &amp; slender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Usually found in forest 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304800"/>
            <a:ext cx="6858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Rat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Snakes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           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10242" name="Picture 2" descr="F:\new snake project\snake photo\Rat 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8674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5000" y="1295400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Ptyas mucosa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350cm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Brown , yellow   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Rounded with large  head than neck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Grass land, forest, near human habitation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Banded Racer</a:t>
            </a:r>
            <a:endParaRPr lang="en-IN" sz="6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lnsv\AppData\Local\Temp\Rar$DI08.089\banded racer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2578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1524000"/>
            <a:ext cx="396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Argyrogena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75cm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134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  Faint or dark brown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Cylindrical &amp; smooth  scales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Grassland, shrubs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1400" y="17526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fasciolata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My Works\Image\Snake Photo\s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181600" cy="533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62000" y="228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rathi Tirkas" pitchFamily="2" charset="0"/>
                <a:cs typeface="Mangal" pitchFamily="2"/>
              </a:rPr>
              <a:t>wartatIl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rathi Tirkas" pitchFamily="2" charset="0"/>
                <a:cs typeface="Mangal" pitchFamily="2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rathi Tirkas" pitchFamily="2" charset="0"/>
                <a:cs typeface="Mangal" pitchFamily="2"/>
              </a:rPr>
              <a:t>Saap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rathi Tirka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62181"/>
            <a:ext cx="228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Marathi Tirkas" pitchFamily="2" charset="0"/>
                <a:cs typeface="Mangal" pitchFamily="2"/>
              </a:rPr>
              <a:t>Saap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Marathi Tirkas" pitchFamily="2" charset="0"/>
                <a:cs typeface="Mangal" pitchFamily="2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Marathi Tirkas" pitchFamily="2" charset="0"/>
                <a:cs typeface="Mangal" pitchFamily="2"/>
              </a:rPr>
              <a:t>nav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Marathi Tirkas" pitchFamily="2" charset="0"/>
            </a:endParaRPr>
          </a:p>
          <a:p>
            <a:endParaRPr lang="en-US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Bronze back Tree snake  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828800"/>
            <a:ext cx="3962400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Dentrelaphis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tristis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169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Bluish green, yellow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Long &amp;thin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Ghats , on bamboo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Bronze back Tree snake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lnsv\AppData\Local\Temp\Rar$DI31.565\bronzeback tree snake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543800" cy="5032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534400" cy="32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Semi venomous snakes</a:t>
            </a:r>
            <a:endParaRPr lang="en-US" sz="9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0"/>
            <a:ext cx="6858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Vine</a:t>
            </a:r>
            <a:r>
              <a:rPr lang="en-US" sz="4800" b="1" cap="all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en-US" sz="6000" b="1" cap="all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Snakes</a:t>
            </a:r>
            <a:endParaRPr lang="en-US" sz="36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909" r="909"/>
          <a:stretch>
            <a:fillRect/>
          </a:stretch>
        </p:blipFill>
        <p:spPr bwMode="auto">
          <a:xfrm>
            <a:off x="0" y="1439333"/>
            <a:ext cx="5029200" cy="541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81600" y="1828800"/>
            <a:ext cx="3962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Ahaetulla nasuta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Max.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200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Color: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Green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Shape: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Long &amp;thin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Ghats , on shrubs 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new snake project\snake photo\Green vine snake.jpg"/>
          <p:cNvPicPr>
            <a:picLocks noChangeAspect="1" noChangeArrowheads="1"/>
          </p:cNvPicPr>
          <p:nvPr/>
        </p:nvPicPr>
        <p:blipFill>
          <a:blip r:embed="rId2"/>
          <a:srcRect b="13018"/>
          <a:stretch>
            <a:fillRect/>
          </a:stretch>
        </p:blipFill>
        <p:spPr bwMode="auto">
          <a:xfrm>
            <a:off x="1066800" y="2133600"/>
            <a:ext cx="6181531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ew snake project\VIMP InfoOfSnake\casestudies_wha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763000" cy="51230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8113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Impact" pitchFamily="34" charset="0"/>
              </a:rPr>
              <a:t>EVOLUTION OF SNAKES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ew snake project\snake photo\Vine 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90432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1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Cat Snakes</a:t>
            </a:r>
            <a:endParaRPr lang="en-US" sz="32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13314" name="Picture 2" descr="F:\new snake project\snake photo\Cat 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9530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181600" y="1502688"/>
            <a:ext cx="3962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Boiga trigonata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75cm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Max.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125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Cat like brown and white strips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Shape 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head larger than neck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On trees, in grassland 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A063A"/>
                </a:solidFill>
                <a:latin typeface="Comic Sans MS" pitchFamily="66" charset="0"/>
              </a:rPr>
              <a:t>Indian Egg Eater</a:t>
            </a:r>
            <a:endParaRPr lang="en-IN" sz="5400" dirty="0">
              <a:solidFill>
                <a:srgbClr val="FA063A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OWNER\Pictures\elapheradi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953000" cy="533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1066800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Elachistodan westermanni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169 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Bluish green, Brown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Shape: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Conical head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Almost of Maharashtra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solidFill>
                  <a:srgbClr val="FA063A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Flying Snakes</a:t>
            </a:r>
          </a:p>
        </p:txBody>
      </p:sp>
      <p:pic>
        <p:nvPicPr>
          <p:cNvPr id="14338" name="Picture 2" descr="F:\new snake project\snake photo\Flying 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9916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534400" cy="3200400"/>
          </a:xfrm>
        </p:spPr>
        <p:txBody>
          <a:bodyPr>
            <a:noAutofit/>
            <a:scene3d>
              <a:camera prst="orthographicFront">
                <a:rot lat="600000" lon="0" rev="600000"/>
              </a:camera>
              <a:lightRig rig="soft" dir="tl">
                <a:rot lat="0" lon="0" rev="0"/>
              </a:lightRig>
            </a:scene3d>
            <a:sp3d z="-63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Venomous</a:t>
            </a:r>
            <a:r>
              <a:rPr lang="en-US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15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snakes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My Works\Image\Snake Photo\s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1148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" y="1524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</a:rPr>
              <a:t>Common Krait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595021"/>
            <a:ext cx="396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Bungarus caeruleus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100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175cm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Black with white strips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Cylindrical and short in length 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Encountered in human habitat</a:t>
            </a: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My Works\Image\Snake Photo\s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1816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228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</a:rPr>
              <a:t>Russell's Viper</a:t>
            </a:r>
            <a:endParaRPr lang="en-US" sz="44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502688"/>
            <a:ext cx="396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Daboia russeui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Max. length: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180cm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Color: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brown with brownish green patches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Short tail with triangular head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Encountered in human habitat , grassland</a:t>
            </a: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My Works\Image\Snake Photo\s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1054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</a:rPr>
              <a:t>Saw-Scaled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</a:rPr>
              <a:t> </a:t>
            </a:r>
            <a:r>
              <a:rPr lang="en-US" sz="4800" b="1" cap="all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</a:rPr>
              <a:t>Viper</a:t>
            </a:r>
            <a:endParaRPr lang="en-US" sz="36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502688"/>
            <a:ext cx="396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Echis corinatas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Max. length: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80cm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Color: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Brownish with black bordered patches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Shape: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Triangular head with short tail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Encountered in human habitat, grassland 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My Works\Image\Snake Photo\cobr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5257800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81600" y="18288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Naja naja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Average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Max. length: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220cm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Color: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Brown, black, grey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Shape: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Bear’s fangs , short in length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Franklin Gothic Medium" pitchFamily="34" charset="0"/>
                <a:cs typeface="Times New Roman" pitchFamily="18" charset="0"/>
              </a:rPr>
              <a:t>Habitat:-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 over India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3528" y="57190"/>
            <a:ext cx="22541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dirty="0">
                <a:solidFill>
                  <a:srgbClr val="FF0066"/>
                </a:solidFill>
                <a:effectLst>
                  <a:glow rad="63500">
                    <a:srgbClr val="968C8C">
                      <a:satMod val="175000"/>
                      <a:alpha val="40000"/>
                    </a:srgbClr>
                  </a:glow>
                  <a:reflection blurRad="6350" stA="60000" endA="900" endPos="60000" dist="60007" dir="5400000" sy="-100000" algn="bl" rotWithShape="0"/>
                </a:effectLst>
                <a:latin typeface="Impact" pitchFamily="34" charset="0"/>
                <a:cs typeface="Mangal" pitchFamily="2"/>
              </a:rPr>
              <a:t>Cobra</a:t>
            </a:r>
            <a:endParaRPr lang="en-US" sz="4800" dirty="0">
              <a:solidFill>
                <a:srgbClr val="FF0066"/>
              </a:solidFill>
              <a:effectLst>
                <a:reflection blurRad="6350" stA="60000" endA="900" endPos="60000" dist="60007" dir="5400000" sy="-100000" algn="bl" rotWithShape="0"/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828800"/>
            <a:ext cx="4062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EC0499"/>
                </a:solidFill>
                <a:latin typeface="Algerian" pitchFamily="82" charset="0"/>
              </a:rPr>
              <a:t>SNAKE FOSSIL </a:t>
            </a:r>
          </a:p>
        </p:txBody>
      </p:sp>
      <p:pic>
        <p:nvPicPr>
          <p:cNvPr id="27650" name="Picture 2" descr="F:\new snake project\VIMP InfoOfSnake\snake foss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My Works\Image\Snake Photo\s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713736" cy="459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FA063A"/>
                </a:solidFill>
                <a:latin typeface="Impact" pitchFamily="34" charset="0"/>
              </a:rPr>
              <a:t>Coral Snake</a:t>
            </a:r>
            <a:endParaRPr lang="en-IN" sz="6600" dirty="0">
              <a:solidFill>
                <a:srgbClr val="FA063A"/>
              </a:solidFill>
              <a:latin typeface="Impact" pitchFamily="34" charset="0"/>
            </a:endParaRPr>
          </a:p>
        </p:txBody>
      </p:sp>
      <p:pic>
        <p:nvPicPr>
          <p:cNvPr id="3074" name="Picture 2" descr="C:\Users\lnsv\AppData\Local\Temp\Rar$DI19.839\coralsnake 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2699"/>
            <a:ext cx="7772400" cy="518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My Works\Image\Snake Photo\s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76400"/>
            <a:ext cx="4572000" cy="492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0"/>
            <a:ext cx="7086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Impact" pitchFamily="34" charset="0"/>
                <a:cs typeface="Mangal" pitchFamily="2"/>
              </a:rPr>
              <a:t>King Cobra</a:t>
            </a:r>
            <a:endParaRPr lang="en-US" sz="6000" dirty="0">
              <a:effectLst>
                <a:reflection blurRad="6350" stA="60000" endA="900" endPos="60000" dist="60007" dir="5400000" sy="-100000" algn="bl" rotWithShape="0"/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My Works\Image\Snake Photo\s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476586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71600" y="228600"/>
            <a:ext cx="5791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</a:rPr>
              <a:t>Pit  Viper</a:t>
            </a:r>
            <a:endParaRPr lang="en-US" sz="4800" b="1" cap="all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534400" cy="32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>
                <a:ln w="11430"/>
                <a:solidFill>
                  <a:srgbClr val="EC04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Snake Venoms</a:t>
            </a:r>
            <a:b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Monotype Corsiva" pitchFamily="66" charset="0"/>
              </a:rPr>
              <a:t>Venom Contain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Protein 90%</a:t>
            </a:r>
          </a:p>
          <a:p>
            <a:r>
              <a:rPr lang="en-US" dirty="0">
                <a:solidFill>
                  <a:srgbClr val="7030A0"/>
                </a:solidFill>
              </a:rPr>
              <a:t>Enzyme 8%</a:t>
            </a:r>
          </a:p>
          <a:p>
            <a:r>
              <a:rPr lang="en-US" dirty="0">
                <a:solidFill>
                  <a:srgbClr val="7030A0"/>
                </a:solidFill>
              </a:rPr>
              <a:t>Other Substance 2%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-2362200" y="3124200"/>
          <a:ext cx="11506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Impact" pitchFamily="34" charset="0"/>
              </a:rPr>
              <a:t>Venom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3648" cy="4876800"/>
          </a:xfrm>
        </p:spPr>
        <p:txBody>
          <a:bodyPr>
            <a:normAutofit lnSpcReduction="10000"/>
          </a:bodyPr>
          <a:lstStyle/>
          <a:p>
            <a:r>
              <a:rPr lang="en-US" sz="6000" b="1" dirty="0">
                <a:solidFill>
                  <a:srgbClr val="FA063A"/>
                </a:solidFill>
                <a:latin typeface="Monotype Corsiva" pitchFamily="66" charset="0"/>
              </a:rPr>
              <a:t>Protein s responsible for</a:t>
            </a:r>
            <a:r>
              <a:rPr lang="en-US" sz="7200" b="1" dirty="0">
                <a:solidFill>
                  <a:srgbClr val="FA063A"/>
                </a:solidFill>
                <a:latin typeface="Monotype Corsiva" pitchFamily="66" charset="0"/>
              </a:rPr>
              <a:t> </a:t>
            </a:r>
            <a:r>
              <a:rPr lang="en-US" sz="6000" b="1" dirty="0">
                <a:solidFill>
                  <a:srgbClr val="FA063A"/>
                </a:solidFill>
                <a:latin typeface="Monotype Corsiva" pitchFamily="66" charset="0"/>
              </a:rPr>
              <a:t>toxicity</a:t>
            </a:r>
            <a:endParaRPr lang="en-US" sz="4800" b="1" dirty="0">
              <a:solidFill>
                <a:srgbClr val="FA063A"/>
              </a:solidFill>
              <a:latin typeface="Monotype Corsiva" pitchFamily="66" charset="0"/>
            </a:endParaRPr>
          </a:p>
          <a:p>
            <a:r>
              <a:rPr lang="en-US" sz="6000" b="1" dirty="0">
                <a:solidFill>
                  <a:srgbClr val="00FF00"/>
                </a:solidFill>
                <a:latin typeface="Monotype Corsiva" pitchFamily="66" charset="0"/>
              </a:rPr>
              <a:t>Enzyme for digestion</a:t>
            </a:r>
          </a:p>
          <a:p>
            <a:r>
              <a:rPr lang="en-US" sz="6000" b="1" dirty="0">
                <a:solidFill>
                  <a:srgbClr val="0070C0"/>
                </a:solidFill>
                <a:latin typeface="Monotype Corsiva" pitchFamily="66" charset="0"/>
              </a:rPr>
              <a:t>Other substance for lethal biological action</a:t>
            </a:r>
            <a:endParaRPr lang="en-US" sz="4400" b="1" dirty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new snake project\VIMP InfoOfSnake\Snake Bite - envenomed fo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974100"/>
            <a:ext cx="3657600" cy="2436100"/>
          </a:xfrm>
          <a:prstGeom prst="rect">
            <a:avLst/>
          </a:prstGeom>
          <a:noFill/>
        </p:spPr>
      </p:pic>
      <p:pic>
        <p:nvPicPr>
          <p:cNvPr id="23556" name="Picture 4" descr="F:\new snake project\VIMP InfoOfSnake\1435_144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4493998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new snake project\VIMP InfoOfSnake\SuperStock_4070-1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2819400" cy="428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F:\new snake project\VIMP InfoOfSnake\cobra4_2005nig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384048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new snake project\VIMP InfoOfSnake\13.6.4 - 13.6.9.jpg"/>
          <p:cNvPicPr>
            <a:picLocks noChangeAspect="1" noChangeArrowheads="1"/>
          </p:cNvPicPr>
          <p:nvPr/>
        </p:nvPicPr>
        <p:blipFill>
          <a:blip r:embed="rId2"/>
          <a:srcRect t="4225"/>
          <a:stretch>
            <a:fillRect/>
          </a:stretch>
        </p:blipFill>
        <p:spPr bwMode="auto">
          <a:xfrm>
            <a:off x="1905000" y="1676400"/>
            <a:ext cx="5410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IMPORTANCE OF SNAKES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Important component of the Ecosystem.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Balance of Nature.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Great Benefit to Farmers.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Snakes help to control Rodents, Rats etc.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Medical importance.</a:t>
            </a:r>
          </a:p>
          <a:p>
            <a:endParaRPr lang="en-US" dirty="0"/>
          </a:p>
        </p:txBody>
      </p:sp>
      <p:pic>
        <p:nvPicPr>
          <p:cNvPr id="3074" name="Picture 2" descr="F:\new snake project\VIMP InfoOfSnake\snake-eating-a-mouse-thumb1195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2971800" cy="222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F:\new snake project\VIMP InfoOfSnake\550a75e6f0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50664"/>
            <a:ext cx="2971800" cy="2231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new snake project\VIMP InfoOfSnake\snakeBite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new snake project\VIMP InfoOfSnake\oth_Publications_fig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505200" cy="5047488"/>
          </a:xfrm>
          <a:prstGeom prst="rect">
            <a:avLst/>
          </a:prstGeom>
          <a:noFill/>
        </p:spPr>
      </p:pic>
      <p:pic>
        <p:nvPicPr>
          <p:cNvPr id="17411" name="Picture 3" descr="F:\new snake project\VIMP InfoOfSnake\bangkok-queen-saovabha-memorial-institute-snake-farm-first-aid.jpg"/>
          <p:cNvPicPr>
            <a:picLocks noChangeAspect="1" noChangeArrowheads="1"/>
          </p:cNvPicPr>
          <p:nvPr/>
        </p:nvPicPr>
        <p:blipFill>
          <a:blip r:embed="rId3"/>
          <a:srcRect r="-5660" b="44325"/>
          <a:stretch>
            <a:fillRect/>
          </a:stretch>
        </p:blipFill>
        <p:spPr bwMode="auto">
          <a:xfrm>
            <a:off x="609600" y="167640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534400" cy="32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" pitchFamily="34" charset="0"/>
              </a:rPr>
              <a:t>Myths &amp; Beliefs</a:t>
            </a: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new snake project\VIMP InfoOfSnake\snake-flute-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39590"/>
            <a:ext cx="3200400" cy="466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</a:t>
            </a:r>
            <a:r>
              <a:rPr lang="en-US" sz="7300" b="1" dirty="0">
                <a:solidFill>
                  <a:srgbClr val="7030A0"/>
                </a:solidFill>
                <a:latin typeface="Monotype Corsiva" pitchFamily="66" charset="0"/>
              </a:rPr>
              <a:t>Snake Handling</a:t>
            </a:r>
            <a:endParaRPr lang="en-IN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Content Placeholder 5" descr="190006_101897956560044_100002195197684_14568_3119763_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3005931"/>
            <a:ext cx="2286000" cy="17145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istrator\Desktop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2133600"/>
            <a:ext cx="4318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7300" dirty="0">
                <a:solidFill>
                  <a:schemeClr val="tx1"/>
                </a:solidFill>
                <a:latin typeface="Impact" pitchFamily="34" charset="0"/>
              </a:rPr>
              <a:t>This is natural </a:t>
            </a:r>
            <a:endParaRPr lang="en-US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18434" name="Picture 2" descr="F:\new snake project\VIMP InfoOfSnake\Two-headed rat sn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5969001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  <a:latin typeface="Impact" pitchFamily="34" charset="0"/>
              </a:rPr>
              <a:t>This is belief of man</a:t>
            </a:r>
          </a:p>
        </p:txBody>
      </p:sp>
      <p:pic>
        <p:nvPicPr>
          <p:cNvPr id="19458" name="Picture 2" descr="F:\new snake project\VIMP InfoOfSnake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21323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0"/>
            <a:ext cx="6477000" cy="1828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FF00"/>
                </a:solidFill>
                <a:latin typeface="Impact" pitchFamily="34" charset="0"/>
              </a:rPr>
              <a:t>Rescue of animal</a:t>
            </a:r>
            <a:endParaRPr lang="en-IN" sz="6000" dirty="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FF00"/>
                </a:solidFill>
                <a:latin typeface="Impact" pitchFamily="34" charset="0"/>
              </a:rPr>
              <a:t>Snake &amp; Birds</a:t>
            </a:r>
            <a:endParaRPr lang="en-IN" sz="4800" b="1" dirty="0">
              <a:solidFill>
                <a:srgbClr val="00FF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     </a:t>
            </a:r>
            <a:r>
              <a:rPr lang="en-US" b="1" dirty="0"/>
              <a:t>Rescue a cobra from cannel.</a:t>
            </a:r>
            <a:endParaRPr lang="en-IN" sz="3600" b="1" dirty="0"/>
          </a:p>
        </p:txBody>
      </p:sp>
      <p:pic>
        <p:nvPicPr>
          <p:cNvPr id="4" name="Content Placeholder 3" descr="vivek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655494"/>
            <a:ext cx="6422846" cy="52025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EC0499"/>
                </a:solidFill>
                <a:latin typeface="Franklin Gothic Medium" pitchFamily="34" charset="0"/>
              </a:rPr>
              <a:t>STRUCTURE OF SNAKE SCALES</a:t>
            </a:r>
          </a:p>
        </p:txBody>
      </p:sp>
      <p:pic>
        <p:nvPicPr>
          <p:cNvPr id="24578" name="Picture 2" descr="F:\new snake project\VIMP InfoOfSnake\snake teeth 1.jp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60453" y="1524000"/>
            <a:ext cx="4816347" cy="5334000"/>
          </a:xfrm>
          <a:prstGeom prst="rect">
            <a:avLst/>
          </a:prstGeom>
          <a:noFill/>
        </p:spPr>
      </p:pic>
      <p:pic>
        <p:nvPicPr>
          <p:cNvPr id="24579" name="Picture 3" descr="F:\new snake project\VIMP InfoOfSnake\500px-AB044_Scales_on_a_snakes_h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3031" y="1524000"/>
            <a:ext cx="432286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</a:t>
            </a:r>
            <a:r>
              <a:rPr lang="en-US" sz="5400" b="1" dirty="0"/>
              <a:t>Rescue a Barn Owl</a:t>
            </a:r>
            <a:endParaRPr lang="en-IN" b="1" dirty="0"/>
          </a:p>
        </p:txBody>
      </p:sp>
      <p:pic>
        <p:nvPicPr>
          <p:cNvPr id="4" name="Content Placeholder 3" descr="DSC08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5262" y="1614589"/>
            <a:ext cx="5993476" cy="4497185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143000"/>
          </a:xfrm>
        </p:spPr>
        <p:txBody>
          <a:bodyPr/>
          <a:lstStyle/>
          <a:p>
            <a:r>
              <a:rPr lang="en-US" dirty="0"/>
              <a:t>               </a:t>
            </a:r>
            <a:r>
              <a:rPr lang="en-US" sz="6000" b="1" dirty="0"/>
              <a:t>Feeding  </a:t>
            </a:r>
            <a:r>
              <a:rPr lang="en-US" dirty="0"/>
              <a:t>   </a:t>
            </a:r>
            <a:endParaRPr lang="en-IN" dirty="0"/>
          </a:p>
        </p:txBody>
      </p:sp>
      <p:pic>
        <p:nvPicPr>
          <p:cNvPr id="4" name="Content Placeholder 3" descr="DSC08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908800" cy="51816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THANK YOU</a:t>
            </a:r>
          </a:p>
        </p:txBody>
      </p:sp>
      <p:pic>
        <p:nvPicPr>
          <p:cNvPr id="5" name="Picture 4" descr="1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Franklin Gothic Medium" pitchFamily="34" charset="0"/>
              </a:rPr>
              <a:t>Scale Counting of ‘HEAD’</a:t>
            </a:r>
          </a:p>
        </p:txBody>
      </p:sp>
      <p:pic>
        <p:nvPicPr>
          <p:cNvPr id="25602" name="Picture 2" descr="F:\new snake project\VIMP InfoOfSnake\fi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9067800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b="1" dirty="0">
                <a:solidFill>
                  <a:srgbClr val="00B0F0"/>
                </a:solidFill>
                <a:latin typeface="Algerian" pitchFamily="82" charset="0"/>
              </a:rPr>
              <a:t>DORSAL VIEW		         LATERAL VIEW		        VENTRAL 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w snake project\VIMP InfoOfSnake\fi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991600" cy="5334000"/>
          </a:xfrm>
          <a:prstGeom prst="rect">
            <a:avLst/>
          </a:prstGeom>
          <a:noFill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Franklin Gothic Medium" pitchFamily="34" charset="0"/>
              </a:rPr>
              <a:t>Scale Counting of ‘TAIL’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new snake project\VIMP InfoOfSnake\Snake_bodysca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61059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851</Words>
  <Application>Microsoft Office PowerPoint</Application>
  <PresentationFormat>On-screen Show (4:3)</PresentationFormat>
  <Paragraphs>195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SNAKE FOSSIL </vt:lpstr>
      <vt:lpstr>IMPORTANCE OF SNAKES</vt:lpstr>
      <vt:lpstr>STRUCTURE OF SNAKE SCALES</vt:lpstr>
      <vt:lpstr>Scale Counting of ‘HEAD’</vt:lpstr>
      <vt:lpstr>Scale Counting of ‘TAIL’</vt:lpstr>
      <vt:lpstr>PowerPoint Presentation</vt:lpstr>
      <vt:lpstr>TYPES OF SNAKES</vt:lpstr>
      <vt:lpstr>Non venomous snakes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Albino Banded Kukri</vt:lpstr>
      <vt:lpstr>PowerPoint Presentation</vt:lpstr>
      <vt:lpstr>PowerPoint Presentation</vt:lpstr>
      <vt:lpstr>CHECKERED KEELBACK</vt:lpstr>
      <vt:lpstr>PowerPoint Presentation</vt:lpstr>
      <vt:lpstr>PowerPoint Presentation</vt:lpstr>
      <vt:lpstr>Banded Racer</vt:lpstr>
      <vt:lpstr>Bronze back Tree snake  </vt:lpstr>
      <vt:lpstr>Bronze back Tree snake</vt:lpstr>
      <vt:lpstr>Semi venomous snakes</vt:lpstr>
      <vt:lpstr>PowerPoint Presentation</vt:lpstr>
      <vt:lpstr>PowerPoint Presentation</vt:lpstr>
      <vt:lpstr>PowerPoint Presentation</vt:lpstr>
      <vt:lpstr>PowerPoint Presentation</vt:lpstr>
      <vt:lpstr>Indian Egg Eater</vt:lpstr>
      <vt:lpstr>PowerPoint Presentation</vt:lpstr>
      <vt:lpstr>Venomous snakes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Coral Snake</vt:lpstr>
      <vt:lpstr>PowerPoint Presentation</vt:lpstr>
      <vt:lpstr>PowerPoint Presentation</vt:lpstr>
      <vt:lpstr>Snake Venoms </vt:lpstr>
      <vt:lpstr>Venom Contain</vt:lpstr>
      <vt:lpstr>Venom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Myths &amp; Beliefs </vt:lpstr>
      <vt:lpstr>PowerPoint Presentation</vt:lpstr>
      <vt:lpstr>              Snake Handling</vt:lpstr>
      <vt:lpstr>PowerPoint Presentation</vt:lpstr>
      <vt:lpstr> This is natural </vt:lpstr>
      <vt:lpstr>This is belief of man</vt:lpstr>
      <vt:lpstr>Rescue of animal</vt:lpstr>
      <vt:lpstr>      Rescue a cobra from cannel.</vt:lpstr>
      <vt:lpstr>        Rescue a Barn Owl</vt:lpstr>
      <vt:lpstr>               Feeding   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</dc:creator>
  <cp:lastModifiedBy>desalenandakishor@gmail.com</cp:lastModifiedBy>
  <cp:revision>186</cp:revision>
  <dcterms:created xsi:type="dcterms:W3CDTF">2010-06-21T16:06:44Z</dcterms:created>
  <dcterms:modified xsi:type="dcterms:W3CDTF">2022-09-02T06:23:19Z</dcterms:modified>
</cp:coreProperties>
</file>